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56" r:id="rId2"/>
    <p:sldId id="327" r:id="rId3"/>
    <p:sldId id="292" r:id="rId4"/>
    <p:sldId id="290" r:id="rId5"/>
    <p:sldId id="288" r:id="rId6"/>
    <p:sldId id="293" r:id="rId7"/>
    <p:sldId id="291" r:id="rId8"/>
    <p:sldId id="295" r:id="rId9"/>
    <p:sldId id="294" r:id="rId10"/>
    <p:sldId id="303" r:id="rId11"/>
    <p:sldId id="307" r:id="rId12"/>
    <p:sldId id="308" r:id="rId13"/>
    <p:sldId id="296" r:id="rId14"/>
    <p:sldId id="297" r:id="rId15"/>
    <p:sldId id="298" r:id="rId16"/>
    <p:sldId id="300" r:id="rId17"/>
    <p:sldId id="305" r:id="rId18"/>
    <p:sldId id="306" r:id="rId19"/>
    <p:sldId id="309" r:id="rId20"/>
    <p:sldId id="301" r:id="rId21"/>
    <p:sldId id="302" r:id="rId22"/>
    <p:sldId id="304" r:id="rId23"/>
    <p:sldId id="310" r:id="rId24"/>
    <p:sldId id="312" r:id="rId25"/>
    <p:sldId id="311" r:id="rId26"/>
    <p:sldId id="313" r:id="rId27"/>
    <p:sldId id="315" r:id="rId28"/>
    <p:sldId id="318" r:id="rId29"/>
    <p:sldId id="319" r:id="rId30"/>
    <p:sldId id="320" r:id="rId31"/>
    <p:sldId id="322" r:id="rId32"/>
    <p:sldId id="323" r:id="rId33"/>
    <p:sldId id="314" r:id="rId34"/>
    <p:sldId id="317" r:id="rId35"/>
    <p:sldId id="316" r:id="rId36"/>
    <p:sldId id="321" r:id="rId37"/>
    <p:sldId id="325" r:id="rId38"/>
    <p:sldId id="324" r:id="rId39"/>
    <p:sldId id="326" r:id="rId4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58"/>
    <p:restoredTop sz="94740"/>
  </p:normalViewPr>
  <p:slideViewPr>
    <p:cSldViewPr snapToGrid="0" snapToObjects="1">
      <p:cViewPr varScale="1">
        <p:scale>
          <a:sx n="127" d="100"/>
          <a:sy n="127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10" Type="http://schemas.openxmlformats.org/officeDocument/2006/relationships/image" Target="../media/image27.png"/><Relationship Id="rId4" Type="http://schemas.openxmlformats.org/officeDocument/2006/relationships/image" Target="../media/image15.emf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7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hyperlink" Target="https://explained.ai/tensor-sensor/index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11" Type="http://schemas.openxmlformats.org/officeDocument/2006/relationships/image" Target="../media/image47.png"/><Relationship Id="rId5" Type="http://schemas.openxmlformats.org/officeDocument/2006/relationships/image" Target="../media/image32.png"/><Relationship Id="rId10" Type="http://schemas.openxmlformats.org/officeDocument/2006/relationships/image" Target="../media/image38.emf"/><Relationship Id="rId4" Type="http://schemas.openxmlformats.org/officeDocument/2006/relationships/image" Target="../media/image30.svg"/><Relationship Id="rId9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fundamentals-of-deep-learning/blob/main/notebooks/5.binary-classifier-wine.ipynb" TargetMode="Externa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3.png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 regressors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br>
                  <a:rPr lang="en-US" dirty="0"/>
                </a:br>
                <a:r>
                  <a:rPr lang="en-US" dirty="0"/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pd.get_dummies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())</a:t>
                </a:r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4EEEE6-C080-D646-8EDA-D10990EBB16A}"/>
              </a:ext>
            </a:extLst>
          </p:cNvPr>
          <p:cNvSpPr txBox="1"/>
          <p:nvPr/>
        </p:nvSpPr>
        <p:spPr>
          <a:xfrm>
            <a:off x="9804758" y="107664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(Cars dataset)</a:t>
            </a:r>
          </a:p>
        </p:txBody>
      </p:sp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/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blipFill>
                <a:blip r:embed="rId10"/>
                <a:stretch>
                  <a:fillRect l="-340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355186"/>
            <a:ext cx="11678477" cy="1022133"/>
          </a:xfrm>
        </p:spPr>
        <p:txBody>
          <a:bodyPr/>
          <a:lstStyle/>
          <a:p>
            <a:r>
              <a:rPr lang="en-US" dirty="0"/>
              <a:t>Stack linear models (neurons)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m:rPr>
                        <m:lit/>
                      </m:rPr>
                      <a:rPr lang="en-US" i="1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5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/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for layer 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blipFill>
                <a:blip r:embed="rId6"/>
                <a:stretch>
                  <a:fillRect t="-6452" r="-137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EDE742D-10AF-0942-891E-96652761E9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178" y="3341371"/>
            <a:ext cx="51689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66DF-CF2B-7341-AAD2-0BBE404D41C6}"/>
                  </a:ext>
                </a:extLst>
              </p:cNvPr>
              <p:cNvSpPr txBox="1"/>
              <p:nvPr/>
            </p:nvSpPr>
            <p:spPr>
              <a:xfrm>
                <a:off x="9187960" y="1415564"/>
                <a:ext cx="18071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(leaving out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's)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B8D66DF-CF2B-7341-AAD2-0BBE404D4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960" y="1415564"/>
                <a:ext cx="1807161" cy="369332"/>
              </a:xfrm>
              <a:prstGeom prst="rect">
                <a:avLst/>
              </a:prstGeom>
              <a:blipFill>
                <a:blip r:embed="rId11"/>
                <a:stretch>
                  <a:fillRect l="-2797" t="-6667" r="-20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52A08FE-6EFC-ED4A-A9D1-94DD3E9CDB6C}"/>
              </a:ext>
            </a:extLst>
          </p:cNvPr>
          <p:cNvSpPr/>
          <p:nvPr/>
        </p:nvSpPr>
        <p:spPr>
          <a:xfrm>
            <a:off x="8090404" y="5914452"/>
            <a:ext cx="37353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12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C372-ECC5-D94E-9189-6BE31306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69841-0AEC-3E4F-8C39-763D5F6DE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952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(hidden)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4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DDA16C8-DD21-7545-ADC0-15475AC4E909}"/>
              </a:ext>
            </a:extLst>
          </p:cNvPr>
          <p:cNvSpPr txBox="1"/>
          <p:nvPr/>
        </p:nvSpPr>
        <p:spPr>
          <a:xfrm>
            <a:off x="4666004" y="0"/>
            <a:ext cx="7712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https://github.com/parrt/fundamentals-of-deep-learning/blob/main/notebooks/5.binary-classifier-wine.ipynb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C7FA0-929C-D04A-9C6D-8017E4664093}"/>
              </a:ext>
            </a:extLst>
          </p:cNvPr>
          <p:cNvSpPr txBox="1"/>
          <p:nvPr/>
        </p:nvSpPr>
        <p:spPr>
          <a:xfrm>
            <a:off x="0" y="6445665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only more complex than hyperplane but non-contiguous regions!</a:t>
            </a:r>
          </a:p>
        </p:txBody>
      </p:sp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"curvy"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161EB6-E77D-0245-990C-CA50B4D43E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607148"/>
              </a:xfrm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A161EB6-E77D-0245-990C-CA50B4D43E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607148"/>
              </a:xfrm>
              <a:blipFill>
                <a:blip r:embed="rId3"/>
                <a:stretch>
                  <a:fillRect l="-844" t="-30612" b="-44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4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5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6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has vector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514" y="4490926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Making a prediction means running a feature vector through the network</a:t>
                </a:r>
              </a:p>
              <a:p>
                <a:pPr lvl="1"/>
                <a:r>
                  <a:rPr lang="en-US" dirty="0"/>
                  <a:t>i.e.,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Training: 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327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Regression</a:t>
                </a:r>
                <a:r>
                  <a:rPr lang="en-US" dirty="0"/>
                  <a:t>: typically mean squared error (MSE); should have smooth derivative, though mean absolute error works despite discontinuity (it's derivative is a V shape)</a:t>
                </a:r>
              </a:p>
              <a:p>
                <a:r>
                  <a:rPr lang="en-US" b="1" dirty="0"/>
                  <a:t>Classification</a:t>
                </a:r>
                <a:r>
                  <a:rPr lang="en-US" dirty="0"/>
                  <a:t>: log loss (also called cross entropy)</a:t>
                </a:r>
              </a:p>
              <a:p>
                <a:pPr lvl="1"/>
                <a:r>
                  <a:rPr lang="en-US" dirty="0"/>
                  <a:t>Penalizes very confident misclassifications strongly </a:t>
                </a:r>
              </a:p>
              <a:p>
                <a:pPr lvl="1"/>
                <a:r>
                  <a:rPr lang="en-US" dirty="0"/>
                  <a:t>Function of actual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estimated probabilities, not predicted class</a:t>
                </a:r>
              </a:p>
              <a:p>
                <a:pPr lvl="1"/>
                <a:r>
                  <a:rPr lang="en-US" dirty="0"/>
                  <a:t>Perfect score is 0 log loss, imperfection gives unbounded scores</a:t>
                </a:r>
              </a:p>
              <a:p>
                <a:pPr lvl="1"/>
                <a:r>
                  <a:rPr lang="en-US" dirty="0" err="1"/>
                  <a:t>PyTorch</a:t>
                </a:r>
                <a:r>
                  <a:rPr lang="en-US" dirty="0"/>
                  <a:t> log loss: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loss =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cross_entropy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y_true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1"/>
                <a:r>
                  <a:rPr lang="en-US" dirty="0"/>
                  <a:t>Predictions: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y_pred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argmax(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897145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</p:spPr>
            <p:txBody>
              <a:bodyPr/>
              <a:lstStyle/>
              <a:p>
                <a:r>
                  <a:rPr lang="en-US" dirty="0"/>
                  <a:t>Let p be predicted probability that y=1</a:t>
                </a:r>
              </a:p>
              <a:p>
                <a:r>
                  <a:rPr lang="en-US" dirty="0"/>
                  <a:t>loss = </a:t>
                </a:r>
                <a:r>
                  <a:rPr lang="en-US" i="1" dirty="0"/>
                  <a:t>penalty</a:t>
                </a:r>
                <a:r>
                  <a:rPr lang="en-US" dirty="0"/>
                  <a:t>(p)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=1 else </a:t>
                </a:r>
                <a:r>
                  <a:rPr lang="en-US" i="1" dirty="0"/>
                  <a:t>penalty</a:t>
                </a:r>
                <a:r>
                  <a:rPr lang="en-US" dirty="0"/>
                  <a:t>(1– p)</a:t>
                </a:r>
              </a:p>
              <a:p>
                <a:r>
                  <a:rPr lang="en-US" dirty="0"/>
                  <a:t>Let </a:t>
                </a:r>
                <a:r>
                  <a:rPr lang="en-US" i="1" dirty="0"/>
                  <a:t>penalty</a:t>
                </a:r>
                <a:r>
                  <a:rPr lang="en-US" dirty="0"/>
                  <a:t>(p) = -log(p)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Two-class log loss: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  <a:blipFill>
                <a:blip r:embed="rId2"/>
                <a:stretch>
                  <a:fillRect l="-1031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350" y="905669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283765" y="2290866"/>
            <a:ext cx="3548270" cy="352944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32" y="4790908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7AF64-F34F-0041-9252-65D7C447AE0A}"/>
              </a:ext>
            </a:extLst>
          </p:cNvPr>
          <p:cNvSpPr/>
          <p:nvPr/>
        </p:nvSpPr>
        <p:spPr>
          <a:xfrm>
            <a:off x="9209856" y="507941"/>
            <a:ext cx="178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penalty(</a:t>
            </a:r>
            <a:r>
              <a:rPr lang="en-US" sz="2800" dirty="0"/>
              <a:t>p</a:t>
            </a:r>
            <a:r>
              <a:rPr lang="en-U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r>
                  <a:rPr lang="en-US" dirty="0"/>
                  <a:t>Go in opposite </a:t>
                </a:r>
                <a:r>
                  <a:rPr lang="en-US" dirty="0" err="1"/>
                  <a:t>dir</a:t>
                </a:r>
                <a:r>
                  <a:rPr lang="en-US" dirty="0"/>
                  <a:t> of slope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 b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91127" cy="44862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</a:t>
            </a:r>
          </a:p>
          <a:p>
            <a:pPr lvl="1"/>
            <a:r>
              <a:rPr lang="en-US" dirty="0"/>
              <a:t>normalize numeric variables</a:t>
            </a:r>
          </a:p>
          <a:p>
            <a:pPr lvl="1"/>
            <a:r>
              <a:rPr lang="en-US" dirty="0"/>
              <a:t>dummy vars for </a:t>
            </a:r>
            <a:r>
              <a:rPr lang="en-US" dirty="0" err="1"/>
              <a:t>categoricals</a:t>
            </a:r>
            <a:endParaRPr lang="en-US" dirty="0"/>
          </a:p>
          <a:p>
            <a:pPr lvl="1"/>
            <a:r>
              <a:rPr lang="en-US" dirty="0"/>
              <a:t>conjure up values for missing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architecture, appropriate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86228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0110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r>
              <a:rPr lang="en-US" sz="2800" dirty="0"/>
              <a:t> final layer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  <a:p>
            <a:r>
              <a:rPr lang="en-US" sz="2200" dirty="0"/>
              <a:t>(send in all instances at once)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175140"/>
            <a:ext cx="1228071" cy="37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(reduce power/ability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parameters,</a:t>
            </a:r>
            <a:br>
              <a:rPr lang="en-US" dirty="0"/>
            </a:br>
            <a:r>
              <a:rPr lang="en-US" dirty="0"/>
              <a:t>restrict model parameter search space)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 dirty="0"/>
              <a:t>Stochastic gradient 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1017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vector math instead of a loop: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 = a + b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  <a:blipFill>
                <a:blip r:embed="rId2"/>
                <a:stretch>
                  <a:fillRect l="-1086" t="-2041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466999"/>
            <a:ext cx="41344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x = 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466999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33" y="5289470"/>
            <a:ext cx="1850296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617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 in 1x3 weight matrix W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701EE23-0BF2-324B-817C-A3E09044E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2979" y="4629763"/>
            <a:ext cx="2550443" cy="1015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DC761-4C22-F54B-8297-C4D3D14F6884}"/>
              </a:ext>
            </a:extLst>
          </p:cNvPr>
          <p:cNvSpPr txBox="1"/>
          <p:nvPr/>
        </p:nvSpPr>
        <p:spPr>
          <a:xfrm>
            <a:off x="6937113" y="5462776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Get 100</a:t>
            </a:r>
          </a:p>
          <a:p>
            <a:r>
              <a:rPr lang="en-US" sz="1600" dirty="0"/>
              <a:t>answers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E61168-0550-4340-AD3D-B07CC2033018}"/>
              </a:ext>
            </a:extLst>
          </p:cNvPr>
          <p:cNvCxnSpPr>
            <a:cxnSpLocks/>
          </p:cNvCxnSpPr>
          <p:nvPr/>
        </p:nvCxnSpPr>
        <p:spPr>
          <a:xfrm flipV="1">
            <a:off x="7780421" y="5307918"/>
            <a:ext cx="439009" cy="43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27FDF7C-6C91-A94E-8205-8EB2A0589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4582" y="5289470"/>
            <a:ext cx="2643947" cy="103458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4A447-C865-4846-A3D7-40A0FB26FB8C}"/>
              </a:ext>
            </a:extLst>
          </p:cNvPr>
          <p:cNvCxnSpPr>
            <a:cxnSpLocks/>
          </p:cNvCxnSpPr>
          <p:nvPr/>
        </p:nvCxnSpPr>
        <p:spPr>
          <a:xfrm>
            <a:off x="6404616" y="3468756"/>
            <a:ext cx="1" cy="327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D88B03AF-9BD7-8A43-A583-4EC03D8266CA}"/>
              </a:ext>
            </a:extLst>
          </p:cNvPr>
          <p:cNvSpPr/>
          <p:nvPr/>
        </p:nvSpPr>
        <p:spPr>
          <a:xfrm>
            <a:off x="229074" y="1377184"/>
            <a:ext cx="604723" cy="2409625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D05EBE2A-237E-3E41-81DC-6203AF91B517}"/>
              </a:ext>
            </a:extLst>
          </p:cNvPr>
          <p:cNvSpPr/>
          <p:nvPr/>
        </p:nvSpPr>
        <p:spPr>
          <a:xfrm flipH="1">
            <a:off x="10798619" y="1915626"/>
            <a:ext cx="630266" cy="1898651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0671-745D-244C-B11C-14EA8E66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Vanilla deep learning models are layers of linear regression models glued together with nonlinear functions such as sigmoid/</a:t>
                </a:r>
                <a:r>
                  <a:rPr lang="en-US" dirty="0" err="1"/>
                  <a:t>ReLUs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Regressor: final layer transforms previous layer to single output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Classifier: add sigmoid to last regressor layer (2-class) or add </a:t>
                </a:r>
                <a:r>
                  <a:rPr lang="en-US" dirty="0" err="1"/>
                  <a:t>softmax</a:t>
                </a:r>
                <a:r>
                  <a:rPr lang="en-US" dirty="0"/>
                  <a:t> to last layer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neurons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function; hyper parameters describe architecture and learning rate, amount of regularization,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We train using (stochastic) gradient descent; tuning model and hyper parameters is more or less trial and error </a:t>
                </a:r>
                <a:r>
                  <a:rPr lang="en-US" dirty="0">
                    <a:sym typeface="Wingdings" pitchFamily="2" charset="2"/>
                  </a:rPr>
                  <a:t> but experience helps a lot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  <a:blipFill>
                <a:blip r:embed="rId2"/>
                <a:stretch>
                  <a:fillRect l="-844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69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the relationship in specific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random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 (biased)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(fixates on irrelevant fluctuations in training data)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these are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Log loss   &amp; Metric : misclassification rate or FP/FN metric</a:t>
                </a:r>
              </a:p>
              <a:p>
                <a:r>
                  <a:rPr lang="en-US" dirty="0"/>
                  <a:t>If loss/metric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844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25299</TotalTime>
  <Words>2583</Words>
  <Application>Microsoft Macintosh PowerPoint</Application>
  <PresentationFormat>Widescreen</PresentationFormat>
  <Paragraphs>285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 regressors</vt:lpstr>
      <vt:lpstr>Supervised machine learning summary</vt:lpstr>
      <vt:lpstr>The goal of (supervised) machine learning</vt:lpstr>
      <vt:lpstr>Regression versus classification</vt:lpstr>
      <vt:lpstr>The abstraction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(neurons) for more power</vt:lpstr>
      <vt:lpstr>Math for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"curvy" surfaces</vt:lpstr>
      <vt:lpstr>k-class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Common train vs validation loss behavior</vt:lpstr>
      <vt:lpstr>Regularization techniques</vt:lpstr>
      <vt:lpstr>Aside: What is vectorization?</vt:lpstr>
      <vt:lpstr>Vectorization in training loop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179</cp:revision>
  <cp:lastPrinted>2020-12-30T18:36:25Z</cp:lastPrinted>
  <dcterms:created xsi:type="dcterms:W3CDTF">2020-10-31T20:00:39Z</dcterms:created>
  <dcterms:modified xsi:type="dcterms:W3CDTF">2021-09-17T20:50:35Z</dcterms:modified>
</cp:coreProperties>
</file>